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29"/>
  </p:notesMasterIdLst>
  <p:handoutMasterIdLst>
    <p:handoutMasterId r:id="rId30"/>
  </p:handoutMasterIdLst>
  <p:sldIdLst>
    <p:sldId id="721" r:id="rId2"/>
    <p:sldId id="687" r:id="rId3"/>
    <p:sldId id="689" r:id="rId4"/>
    <p:sldId id="690" r:id="rId5"/>
    <p:sldId id="691" r:id="rId6"/>
    <p:sldId id="693" r:id="rId7"/>
    <p:sldId id="694" r:id="rId8"/>
    <p:sldId id="695" r:id="rId9"/>
    <p:sldId id="696" r:id="rId10"/>
    <p:sldId id="700" r:id="rId11"/>
    <p:sldId id="701" r:id="rId12"/>
    <p:sldId id="702" r:id="rId13"/>
    <p:sldId id="703" r:id="rId14"/>
    <p:sldId id="704" r:id="rId15"/>
    <p:sldId id="705" r:id="rId16"/>
    <p:sldId id="706" r:id="rId17"/>
    <p:sldId id="707" r:id="rId18"/>
    <p:sldId id="708" r:id="rId19"/>
    <p:sldId id="709" r:id="rId20"/>
    <p:sldId id="710" r:id="rId21"/>
    <p:sldId id="711" r:id="rId22"/>
    <p:sldId id="712" r:id="rId23"/>
    <p:sldId id="713" r:id="rId24"/>
    <p:sldId id="714" r:id="rId25"/>
    <p:sldId id="715" r:id="rId26"/>
    <p:sldId id="716" r:id="rId27"/>
    <p:sldId id="717" r:id="rId28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008000"/>
    <a:srgbClr val="CCCCFF"/>
    <a:srgbClr val="CCFFFF"/>
    <a:srgbClr val="FF9999"/>
    <a:srgbClr val="009900"/>
    <a:srgbClr val="FF993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8" d="100"/>
          <a:sy n="108" d="100"/>
        </p:scale>
        <p:origin x="13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6"/>
          <p:cNvSpPr/>
          <p:nvPr userDrawn="1"/>
        </p:nvSpPr>
        <p:spPr>
          <a:xfrm>
            <a:off x="0" y="5022962"/>
            <a:ext cx="9144000" cy="1835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350" dirty="0"/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23528" y="5280651"/>
            <a:ext cx="8229600" cy="1319660"/>
          </a:xfrm>
        </p:spPr>
        <p:txBody>
          <a:bodyPr/>
          <a:lstStyle>
            <a:lvl1pPr algn="l">
              <a:defRPr sz="2700" b="1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951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293916" y="303119"/>
            <a:ext cx="4826311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200" kern="1200" baseline="0">
                <a:solidFill>
                  <a:schemeClr val="tx1"/>
                </a:solidFill>
                <a:latin typeface="HY울릉도M" panose="02030600000101010101" pitchFamily="18" charset="-127"/>
                <a:ea typeface="HY울릉도M" panose="02030600000101010101" pitchFamily="18" charset="-127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eaLnBrk="1" hangingPunct="1"/>
            <a:r>
              <a:rPr lang="ko-KR" altLang="en-US" sz="2400">
                <a:solidFill>
                  <a:srgbClr val="968C8C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과목명 </a:t>
            </a:r>
            <a:r>
              <a:rPr lang="en-US" altLang="ko-KR" sz="2400">
                <a:solidFill>
                  <a:srgbClr val="968C8C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400" smtClean="0">
                <a:solidFill>
                  <a:srgbClr val="968C8C">
                    <a:lumMod val="50000"/>
                  </a:srgbClr>
                </a:solidFill>
                <a:latin typeface="맑은 고딕" pitchFamily="50" charset="-127"/>
                <a:ea typeface="맑은 고딕" pitchFamily="50" charset="-127"/>
              </a:rPr>
              <a:t>객체지향 프로그래밍설계</a:t>
            </a:r>
            <a:endParaRPr lang="ko-KR" altLang="en-US" sz="2400" dirty="0">
              <a:solidFill>
                <a:srgbClr val="968C8C">
                  <a:lumMod val="50000"/>
                </a:srgb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789" y="1702676"/>
            <a:ext cx="4105794" cy="474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46DBD-B651-4A21-9D72-8C6976D6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소개와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6C196-6F41-43BC-9AEC-489B6365EA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개발자들은 다음의 </a:t>
            </a:r>
            <a:r>
              <a:rPr lang="en-US" altLang="ko-KR" dirty="0"/>
              <a:t>2</a:t>
            </a:r>
            <a:r>
              <a:rPr lang="ko-KR" altLang="en-US" dirty="0"/>
              <a:t>가지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중에서 하나를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20E87-AC7B-4F51-B80D-10C5081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4" y="2714334"/>
            <a:ext cx="7007352" cy="2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A711-D6A7-4D85-8BD8-FCD2D43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A97E4-89B1-4140-858D-DAC68A6245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이클립스는 무료로 제공되고 빠르면서 강력한 기능을 가지고 있기 때문에 자바 개발자 사이에서는 많은 </a:t>
            </a:r>
            <a:r>
              <a:rPr lang="ko-KR" altLang="en-US" dirty="0" err="1"/>
              <a:t>인기가있다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이클립스는 오픈 소스 프로젝트로 개발되었으며 비영리단체인 이클립스 재단</a:t>
            </a:r>
            <a:r>
              <a:rPr lang="en-US" altLang="ko-KR" dirty="0"/>
              <a:t>(www.eclipse.org)</a:t>
            </a:r>
            <a:r>
              <a:rPr lang="ko-KR" altLang="en-US" dirty="0"/>
              <a:t>에서 배포한다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 자체도 자바로 작성되었다</a:t>
            </a:r>
          </a:p>
        </p:txBody>
      </p:sp>
    </p:spTree>
    <p:extLst>
      <p:ext uri="{BB962C8B-B14F-4D97-AF65-F5344CB8AC3E}">
        <p14:creationId xmlns:p14="http://schemas.microsoft.com/office/powerpoint/2010/main" val="192340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51" y="1034396"/>
            <a:ext cx="8584459" cy="570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8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184F0-EF6B-4414-837D-681E3A6F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3" y="1861296"/>
            <a:ext cx="7166722" cy="36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AE9B7-C2CB-4D81-911A-AB9CA1D6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BEA9A3-C426-4E50-AC5E-D3E4449453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2398" y="1786226"/>
            <a:ext cx="6299013" cy="2978082"/>
          </a:xfrm>
        </p:spPr>
      </p:pic>
    </p:spTree>
    <p:extLst>
      <p:ext uri="{BB962C8B-B14F-4D97-AF65-F5344CB8AC3E}">
        <p14:creationId xmlns:p14="http://schemas.microsoft.com/office/powerpoint/2010/main" val="129625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1056EA-7C9E-42B3-8165-D719310644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3450" y="1600200"/>
            <a:ext cx="7372050" cy="4495800"/>
          </a:xfrm>
        </p:spPr>
      </p:pic>
    </p:spTree>
    <p:extLst>
      <p:ext uri="{BB962C8B-B14F-4D97-AF65-F5344CB8AC3E}">
        <p14:creationId xmlns:p14="http://schemas.microsoft.com/office/powerpoint/2010/main" val="164081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83BF75-6DCE-4941-A32A-0604951904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6031" y="1632141"/>
            <a:ext cx="6971937" cy="4930024"/>
          </a:xfrm>
        </p:spPr>
      </p:pic>
    </p:spTree>
    <p:extLst>
      <p:ext uri="{BB962C8B-B14F-4D97-AF65-F5344CB8AC3E}">
        <p14:creationId xmlns:p14="http://schemas.microsoft.com/office/powerpoint/2010/main" val="2981339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A545A0-C812-4BD5-863D-AA63BA3EEE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1739" y="1600200"/>
            <a:ext cx="7475472" cy="4495800"/>
          </a:xfrm>
        </p:spPr>
      </p:pic>
    </p:spTree>
    <p:extLst>
      <p:ext uri="{BB962C8B-B14F-4D97-AF65-F5344CB8AC3E}">
        <p14:creationId xmlns:p14="http://schemas.microsoft.com/office/powerpoint/2010/main" val="192574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9C72345-FD9C-407E-B080-EA5DAD46F7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1642" y="1600200"/>
            <a:ext cx="7155665" cy="44958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A0693E-C784-4ED3-BB30-74DFBA65C372}"/>
              </a:ext>
            </a:extLst>
          </p:cNvPr>
          <p:cNvSpPr/>
          <p:nvPr/>
        </p:nvSpPr>
        <p:spPr>
          <a:xfrm>
            <a:off x="2079812" y="2761129"/>
            <a:ext cx="251012" cy="89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4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473F6-8EE1-4890-9E16-06A2A8AC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C9808E-D974-4AAE-831B-C425F7779C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9441" y="1600200"/>
            <a:ext cx="7500068" cy="4495800"/>
          </a:xfrm>
        </p:spPr>
      </p:pic>
    </p:spTree>
    <p:extLst>
      <p:ext uri="{BB962C8B-B14F-4D97-AF65-F5344CB8AC3E}">
        <p14:creationId xmlns:p14="http://schemas.microsoft.com/office/powerpoint/2010/main" val="3689338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4" y="1056442"/>
            <a:ext cx="7013270" cy="548408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B4CA2-CEF7-41EE-AC17-BF70153D481C}"/>
              </a:ext>
            </a:extLst>
          </p:cNvPr>
          <p:cNvSpPr/>
          <p:nvPr/>
        </p:nvSpPr>
        <p:spPr>
          <a:xfrm>
            <a:off x="612648" y="5740864"/>
            <a:ext cx="7135906" cy="435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27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75A86-0ACF-4492-A5C3-4D75C335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C4FC86-4D63-4B29-90E6-CB39CA1A0A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2115" y="1600200"/>
            <a:ext cx="7674720" cy="4495800"/>
          </a:xfrm>
        </p:spPr>
      </p:pic>
    </p:spTree>
    <p:extLst>
      <p:ext uri="{BB962C8B-B14F-4D97-AF65-F5344CB8AC3E}">
        <p14:creationId xmlns:p14="http://schemas.microsoft.com/office/powerpoint/2010/main" val="3730621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6C3F-244F-40A0-ACBF-5D1CA190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출력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E93B1D-1CDE-4968-BE37-61F21B5CA84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4857" y="1600200"/>
            <a:ext cx="7629236" cy="4495800"/>
          </a:xfrm>
        </p:spPr>
      </p:pic>
    </p:spTree>
    <p:extLst>
      <p:ext uri="{BB962C8B-B14F-4D97-AF65-F5344CB8AC3E}">
        <p14:creationId xmlns:p14="http://schemas.microsoft.com/office/powerpoint/2010/main" val="4219155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A63E-CC4B-4F97-A6A5-BF80F39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이클립스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BB459-E049-4DD9-8118-AB092FE7A1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프로그램을 이클립스를 이용하여 컴파일하고 실행하여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FC948-B449-4D4B-8C07-20DE0D3F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2295804"/>
            <a:ext cx="7100887" cy="19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7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C69237-2DE8-4C59-AADF-27665DA829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2975" y="1600200"/>
            <a:ext cx="7493000" cy="4495800"/>
          </a:xfrm>
        </p:spPr>
      </p:pic>
    </p:spTree>
    <p:extLst>
      <p:ext uri="{BB962C8B-B14F-4D97-AF65-F5344CB8AC3E}">
        <p14:creationId xmlns:p14="http://schemas.microsoft.com/office/powerpoint/2010/main" val="330893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3B3B36-90D2-4982-B726-DB3DB456365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8502" y="1806667"/>
            <a:ext cx="5400675" cy="2200275"/>
          </a:xfrm>
        </p:spPr>
      </p:pic>
    </p:spTree>
    <p:extLst>
      <p:ext uri="{BB962C8B-B14F-4D97-AF65-F5344CB8AC3E}">
        <p14:creationId xmlns:p14="http://schemas.microsoft.com/office/powerpoint/2010/main" val="2360689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39245-55FD-4422-91D2-E3F823A1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CB64C-1786-4B94-A74D-E1CC260F28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Quick Fix </a:t>
            </a:r>
            <a:r>
              <a:rPr lang="ko-KR" altLang="en-US" dirty="0"/>
              <a:t>기능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975FF-B87C-44C0-9A2C-A1C195E9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2175899"/>
            <a:ext cx="7207624" cy="43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외부로 내보낼 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4ABAB-D8B2-4983-8BE2-5E6D783C66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9037" y="2669688"/>
            <a:ext cx="5673503" cy="41327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앞에서 작성한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저장하려면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선택한 상태에서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[File]-&gt;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[Export]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[General] 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 System]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57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프로젝트를 읽을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읽으려면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[File] -&gt; [Import]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[General] -&gt; [Existing Projects into Workspace]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EC9D5-0F34-4A6C-8C37-DD22C295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1" y="2742258"/>
            <a:ext cx="5780439" cy="39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C87B79-7AEA-4CAF-894D-4E3E8ECF43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35971"/>
            <a:ext cx="8153400" cy="3224258"/>
          </a:xfrm>
        </p:spPr>
      </p:pic>
    </p:spTree>
    <p:extLst>
      <p:ext uri="{BB962C8B-B14F-4D97-AF65-F5344CB8AC3E}">
        <p14:creationId xmlns:p14="http://schemas.microsoft.com/office/powerpoint/2010/main" val="191212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AE15D-32C6-4BE2-92B7-83D49B5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의 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1EAE4-AEC6-4E80-B902-41529C7AC0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MinionPro-Regular"/>
              </a:rPr>
              <a:t>JDK</a:t>
            </a:r>
            <a:r>
              <a:rPr lang="ko-KR" altLang="en-US" sz="1800" b="0" i="0" u="none" strike="noStrike" baseline="0" dirty="0">
                <a:latin typeface="MinionPro-Regular"/>
              </a:rPr>
              <a:t>의 기본 설치 폴더 경로는 </a:t>
            </a:r>
            <a:r>
              <a:rPr lang="en-US" altLang="ko-KR" sz="1800" b="0" i="0" u="none" strike="noStrike" baseline="0" dirty="0">
                <a:latin typeface="MinionPro-Regular"/>
              </a:rPr>
              <a:t>c:\Program Files\Java</a:t>
            </a:r>
            <a:r>
              <a:rPr lang="ko-KR" altLang="en-US" sz="1800" b="0" i="0" u="none" strike="noStrike" baseline="0" dirty="0">
                <a:latin typeface="MinionPro-Regular"/>
              </a:rPr>
              <a:t>가 된다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FD476-FB92-4507-AE98-91CD1DF4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2" y="2394136"/>
            <a:ext cx="7661776" cy="2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D5A5-E4DE-47DF-BDA3-607C5731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버전 </a:t>
            </a:r>
            <a:r>
              <a:rPr lang="en-US" altLang="ko-KR" dirty="0"/>
              <a:t>JDK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9D5AA-D1B8-45D5-984E-B5B09A1D8A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컴파일러인 </a:t>
            </a:r>
            <a:r>
              <a:rPr lang="en-US" altLang="ko-KR" dirty="0" err="1"/>
              <a:t>javac</a:t>
            </a:r>
            <a:r>
              <a:rPr lang="en-US" altLang="ko-KR" dirty="0"/>
              <a:t>, </a:t>
            </a:r>
            <a:r>
              <a:rPr lang="ko-KR" altLang="en-US" dirty="0"/>
              <a:t>자바 프로그램을 실행시키는 데 사용되는 자바 가상 기계를 구현한 </a:t>
            </a:r>
            <a:r>
              <a:rPr lang="en-US" altLang="ko-KR" dirty="0"/>
              <a:t>java </a:t>
            </a:r>
            <a:r>
              <a:rPr lang="ko-KR" altLang="en-US" dirty="0"/>
              <a:t>등이 포함되어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명령어 도구는 불편하지만 자바 프로그램이 실행되는 원리를 알기 위해서 반드시 한번은 해보아야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A26F5-AF6A-43F9-B280-0A18D264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3306575"/>
            <a:ext cx="8067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경로 설정</a:t>
            </a:r>
            <a:endParaRPr lang="ko-KR" altLang="en-US" sz="3600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2000" dirty="0"/>
              <a:t>어디에서나 컴파일러를 실행할 수 있도록 경로</a:t>
            </a:r>
            <a:r>
              <a:rPr lang="en-US" altLang="ko-KR" sz="2000" dirty="0"/>
              <a:t>(path) </a:t>
            </a:r>
            <a:r>
              <a:rPr lang="ko-KR" altLang="en-US" sz="2000" dirty="0"/>
              <a:t>설정하기</a:t>
            </a:r>
            <a:endParaRPr lang="en-US" altLang="ko-KR" sz="2000" dirty="0"/>
          </a:p>
          <a:p>
            <a:pPr eaLnBrk="1" hangingPunct="1"/>
            <a:r>
              <a:rPr lang="ko-KR" altLang="en-US" sz="2000" dirty="0"/>
              <a:t>제어판의 환경 변수 </a:t>
            </a:r>
            <a:r>
              <a:rPr lang="en-US" altLang="ko-KR" sz="2000" dirty="0"/>
              <a:t>path</a:t>
            </a:r>
            <a:r>
              <a:rPr lang="ko-KR" altLang="en-US" sz="2000" dirty="0"/>
              <a:t>를 변경한다</a:t>
            </a:r>
            <a:r>
              <a:rPr lang="en-US" altLang="ko-KR" sz="2000" dirty="0"/>
              <a:t>. </a:t>
            </a:r>
          </a:p>
        </p:txBody>
      </p:sp>
      <p:pic>
        <p:nvPicPr>
          <p:cNvPr id="4710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52" y="2524779"/>
            <a:ext cx="60102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A4CEA-BFD6-4649-804C-FA2A838B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A379F-5579-41E9-82A7-AB89896DEE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메모장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09543-3D2E-4309-AFD9-91EF6C91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19" y="2257425"/>
            <a:ext cx="7096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145B2-F33F-41DC-BE5D-D3E34F05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E606B-DC78-4945-A7D0-F51067C68C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컴파일러의 명령어 버전 이름은 </a:t>
            </a:r>
            <a:r>
              <a:rPr lang="en-US" altLang="ko-KR" dirty="0" err="1"/>
              <a:t>javac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E5D7F-314C-481D-8D19-14C2E5E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57" y="2260182"/>
            <a:ext cx="6245021" cy="1569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C785A0-25BB-487D-BD79-657C9963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58" y="4113817"/>
            <a:ext cx="6157320" cy="2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EDA9-77F4-4249-AC4A-E4F42308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83F9-50E4-4370-8365-92920F91DA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기계인 </a:t>
            </a:r>
            <a:r>
              <a:rPr lang="en-US" altLang="ko-KR" dirty="0"/>
              <a:t>java</a:t>
            </a:r>
            <a:r>
              <a:rPr lang="ko-KR" altLang="en-US" dirty="0"/>
              <a:t>를 이용하여 클래스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F199B-9CA5-4A31-91FA-205FAA9F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00" y="2238655"/>
            <a:ext cx="7159999" cy="1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8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2235</TotalTime>
  <Words>289</Words>
  <Application>Microsoft Office PowerPoint</Application>
  <PresentationFormat>화면 슬라이드 쇼(4:3)</PresentationFormat>
  <Paragraphs>47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HY얕은샘물M</vt:lpstr>
      <vt:lpstr>MinionPro-Regular</vt:lpstr>
      <vt:lpstr>WWDOC08</vt:lpstr>
      <vt:lpstr>YDVYMjOStd125</vt:lpstr>
      <vt:lpstr>굴림</vt:lpstr>
      <vt:lpstr>맑은 고딕</vt:lpstr>
      <vt:lpstr>Arial</vt:lpstr>
      <vt:lpstr>Tw Cen MT</vt:lpstr>
      <vt:lpstr>Wingdings</vt:lpstr>
      <vt:lpstr>Wingdings 2</vt:lpstr>
      <vt:lpstr>가을</vt:lpstr>
      <vt:lpstr>PowerPoint 프레젠테이션</vt:lpstr>
      <vt:lpstr>JDK 설치</vt:lpstr>
      <vt:lpstr>JDK 설치</vt:lpstr>
      <vt:lpstr>JDK의 폴더</vt:lpstr>
      <vt:lpstr>명령어 버전 JDK 사용하기</vt:lpstr>
      <vt:lpstr>경로 설정</vt:lpstr>
      <vt:lpstr>소스 파일 작성</vt:lpstr>
      <vt:lpstr>컴파일</vt:lpstr>
      <vt:lpstr>실행</vt:lpstr>
      <vt:lpstr>이클립스 소개와 설치</vt:lpstr>
      <vt:lpstr>이클립스란?</vt:lpstr>
      <vt:lpstr>이클립스의 설치</vt:lpstr>
      <vt:lpstr>이클립스의 설치</vt:lpstr>
      <vt:lpstr>이클립스 실행</vt:lpstr>
      <vt:lpstr>프로젝트 생성</vt:lpstr>
      <vt:lpstr>프로젝트 생성</vt:lpstr>
      <vt:lpstr>클래스 생성</vt:lpstr>
      <vt:lpstr>클래스 생성</vt:lpstr>
      <vt:lpstr>소스 코드 입력</vt:lpstr>
      <vt:lpstr>프로그램 실행</vt:lpstr>
      <vt:lpstr>프로그램 출력</vt:lpstr>
      <vt:lpstr>Lab: 이클립스 사용</vt:lpstr>
      <vt:lpstr>Sol. </vt:lpstr>
      <vt:lpstr>Sol. </vt:lpstr>
      <vt:lpstr>컴파일 오류</vt:lpstr>
      <vt:lpstr>프로젝트를 외부로 내보낼 때</vt:lpstr>
      <vt:lpstr>외부 프로젝트를 읽을 때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csie</cp:lastModifiedBy>
  <cp:revision>382</cp:revision>
  <dcterms:created xsi:type="dcterms:W3CDTF">2007-06-29T06:43:39Z</dcterms:created>
  <dcterms:modified xsi:type="dcterms:W3CDTF">2022-08-31T04:23:21Z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